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8" r:id="rId1"/>
  </p:sldMasterIdLst>
  <p:sldIdLst>
    <p:sldId id="256" r:id="rId2"/>
    <p:sldId id="292" r:id="rId3"/>
    <p:sldId id="274" r:id="rId4"/>
    <p:sldId id="272" r:id="rId5"/>
    <p:sldId id="434" r:id="rId6"/>
    <p:sldId id="426" r:id="rId7"/>
    <p:sldId id="427" r:id="rId8"/>
    <p:sldId id="428" r:id="rId9"/>
    <p:sldId id="435" r:id="rId10"/>
    <p:sldId id="429" r:id="rId11"/>
    <p:sldId id="403" r:id="rId12"/>
    <p:sldId id="431" r:id="rId13"/>
    <p:sldId id="282" r:id="rId14"/>
    <p:sldId id="294" r:id="rId15"/>
    <p:sldId id="438" r:id="rId16"/>
    <p:sldId id="439" r:id="rId17"/>
    <p:sldId id="436" r:id="rId18"/>
    <p:sldId id="432" r:id="rId19"/>
    <p:sldId id="433" r:id="rId20"/>
    <p:sldId id="437" r:id="rId21"/>
    <p:sldId id="443" r:id="rId22"/>
    <p:sldId id="440" r:id="rId23"/>
    <p:sldId id="456" r:id="rId24"/>
    <p:sldId id="441" r:id="rId25"/>
    <p:sldId id="457" r:id="rId26"/>
    <p:sldId id="446" r:id="rId27"/>
    <p:sldId id="448" r:id="rId28"/>
    <p:sldId id="447" r:id="rId29"/>
    <p:sldId id="450" r:id="rId30"/>
    <p:sldId id="451" r:id="rId31"/>
    <p:sldId id="452" r:id="rId32"/>
    <p:sldId id="453" r:id="rId33"/>
    <p:sldId id="454" r:id="rId34"/>
    <p:sldId id="455" r:id="rId35"/>
    <p:sldId id="444" r:id="rId36"/>
    <p:sldId id="445" r:id="rId37"/>
    <p:sldId id="420" r:id="rId38"/>
    <p:sldId id="419" r:id="rId39"/>
    <p:sldId id="412" r:id="rId40"/>
    <p:sldId id="44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8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44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5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6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47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00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3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6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05EF4C-94D3-8646-A265-1F63CACF299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8C838-69F6-AE44-8E67-B40A76426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59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291" r:id="rId13"/>
    <p:sldLayoutId id="2147484292" r:id="rId14"/>
    <p:sldLayoutId id="2147484293" r:id="rId15"/>
    <p:sldLayoutId id="2147484294" r:id="rId16"/>
    <p:sldLayoutId id="21474842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acs.org/doi/abs/10.1021/ci0500536" TargetMode="External"/><Relationship Id="rId2" Type="http://schemas.openxmlformats.org/officeDocument/2006/relationships/hyperlink" Target="http://bioinformatics.charite.de/supercy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ubmed/3160331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95960F-A1FE-4247-B690-A096B36E3B02}"/>
              </a:ext>
            </a:extLst>
          </p:cNvPr>
          <p:cNvSpPr txBox="1"/>
          <p:nvPr/>
        </p:nvSpPr>
        <p:spPr>
          <a:xfrm>
            <a:off x="887049" y="4915505"/>
            <a:ext cx="10417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Mentors: Dr. Suman </a:t>
            </a:r>
            <a:r>
              <a:rPr lang="en-US" sz="4000" dirty="0" err="1"/>
              <a:t>Sirimulla</a:t>
            </a:r>
            <a:r>
              <a:rPr lang="en-US" sz="4000" dirty="0"/>
              <a:t>, Dr. Vaibhav A. Dixit</a:t>
            </a:r>
            <a:br>
              <a:rPr lang="en-US" sz="4000" dirty="0"/>
            </a:br>
            <a:r>
              <a:rPr lang="en-US" sz="4000" dirty="0"/>
              <a:t>Student: </a:t>
            </a:r>
            <a:r>
              <a:rPr lang="en-US" sz="4000" dirty="0" err="1"/>
              <a:t>Srijan</a:t>
            </a:r>
            <a:r>
              <a:rPr lang="en-US" sz="4000" dirty="0"/>
              <a:t> Verma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F1EB39-7DD1-FF4C-941A-122847DCF9B5}"/>
              </a:ext>
            </a:extLst>
          </p:cNvPr>
          <p:cNvSpPr/>
          <p:nvPr/>
        </p:nvSpPr>
        <p:spPr>
          <a:xfrm>
            <a:off x="-211493" y="0"/>
            <a:ext cx="12843644" cy="35548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3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Machine Learning based </a:t>
            </a:r>
          </a:p>
          <a:p>
            <a:pPr algn="ctr"/>
            <a:r>
              <a:rPr lang="en-US" sz="73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Phase I and II Drug Metabolism </a:t>
            </a:r>
          </a:p>
          <a:p>
            <a:pPr algn="ctr"/>
            <a:r>
              <a:rPr lang="en-US" sz="73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</a:t>
            </a:r>
            <a:endParaRPr lang="en-US" sz="73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856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F75BEC-F99E-3743-982E-AA1C52DBB315}"/>
              </a:ext>
            </a:extLst>
          </p:cNvPr>
          <p:cNvSpPr txBox="1"/>
          <p:nvPr/>
        </p:nvSpPr>
        <p:spPr>
          <a:xfrm>
            <a:off x="543167" y="2028616"/>
            <a:ext cx="1145499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19 FPs, of 3 different kinds (Circular, </a:t>
            </a:r>
            <a:br>
              <a:rPr lang="en-US" sz="4400" dirty="0"/>
            </a:br>
            <a:r>
              <a:rPr lang="en-US" sz="4400" dirty="0"/>
              <a:t>Path-based and Substructure keys) generated.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 err="1"/>
              <a:t>RDKit</a:t>
            </a:r>
            <a:r>
              <a:rPr lang="en-US" sz="4400" dirty="0"/>
              <a:t> module used here.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Each of the FP converted to a bit vector </a:t>
            </a:r>
            <a:br>
              <a:rPr lang="en-US" sz="4400" dirty="0"/>
            </a:br>
            <a:r>
              <a:rPr lang="en-US" sz="4400" dirty="0"/>
              <a:t>of either 1024 or 16,384 length.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A082E-2883-F244-BAF9-83F84EFFBFAA}"/>
              </a:ext>
            </a:extLst>
          </p:cNvPr>
          <p:cNvSpPr/>
          <p:nvPr/>
        </p:nvSpPr>
        <p:spPr>
          <a:xfrm>
            <a:off x="2565262" y="0"/>
            <a:ext cx="6538970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FP Generation</a:t>
            </a:r>
          </a:p>
        </p:txBody>
      </p:sp>
    </p:spTree>
    <p:extLst>
      <p:ext uri="{BB962C8B-B14F-4D97-AF65-F5344CB8AC3E}">
        <p14:creationId xmlns:p14="http://schemas.microsoft.com/office/powerpoint/2010/main" val="41735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1717B-1779-8443-AB3A-6C708E32AFF8}"/>
              </a:ext>
            </a:extLst>
          </p:cNvPr>
          <p:cNvSpPr txBox="1"/>
          <p:nvPr/>
        </p:nvSpPr>
        <p:spPr>
          <a:xfrm>
            <a:off x="734640" y="286970"/>
            <a:ext cx="10229852" cy="657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1. </a:t>
            </a:r>
            <a:r>
              <a:rPr lang="en-US" sz="3500" b="1" i="1" dirty="0"/>
              <a:t>Path</a:t>
            </a:r>
            <a:r>
              <a:rPr lang="en-US" sz="3500" b="1" dirty="0"/>
              <a:t>-</a:t>
            </a:r>
            <a:r>
              <a:rPr lang="en-US" sz="3500" b="1" i="1" dirty="0"/>
              <a:t>based fingerprints: </a:t>
            </a:r>
            <a:r>
              <a:rPr lang="en-US" sz="3500" dirty="0" err="1"/>
              <a:t>RDKx</a:t>
            </a:r>
            <a:r>
              <a:rPr lang="en-US" sz="3500" dirty="0"/>
              <a:t> where x is 5, 6, 7 </a:t>
            </a:r>
            <a:br>
              <a:rPr lang="en-US" sz="3500" dirty="0"/>
            </a:br>
            <a:r>
              <a:rPr lang="en-US" sz="3500" dirty="0"/>
              <a:t>    (hashed branched and linear subgraphs up to size x), </a:t>
            </a:r>
            <a:br>
              <a:rPr lang="en-US" sz="3500" dirty="0"/>
            </a:br>
            <a:r>
              <a:rPr lang="en-US" sz="3500" dirty="0"/>
              <a:t>    binary vector form </a:t>
            </a:r>
            <a:r>
              <a:rPr lang="en-US" sz="3500" dirty="0" err="1"/>
              <a:t>HashTT</a:t>
            </a:r>
            <a:r>
              <a:rPr lang="en-US" sz="3500" dirty="0"/>
              <a:t> (</a:t>
            </a:r>
            <a:r>
              <a:rPr lang="en-US" sz="3600" dirty="0"/>
              <a:t>topological torsion</a:t>
            </a:r>
            <a:r>
              <a:rPr lang="en-US" sz="3500" dirty="0"/>
              <a:t>), </a:t>
            </a:r>
            <a:br>
              <a:rPr lang="en-US" sz="3500" dirty="0"/>
            </a:br>
            <a:r>
              <a:rPr lang="en-US" sz="3500" dirty="0"/>
              <a:t>	and a binary vector form </a:t>
            </a:r>
            <a:r>
              <a:rPr lang="en-US" sz="3500" dirty="0" err="1"/>
              <a:t>HashAP</a:t>
            </a:r>
            <a:r>
              <a:rPr lang="en-US" sz="3500" dirty="0"/>
              <a:t> (atom pair). </a:t>
            </a:r>
          </a:p>
          <a:p>
            <a:r>
              <a:rPr lang="en-US" sz="3500" dirty="0"/>
              <a:t>2. </a:t>
            </a:r>
            <a:r>
              <a:rPr lang="en-US" sz="3500" b="1" i="1" dirty="0"/>
              <a:t>Substructure keys: </a:t>
            </a:r>
            <a:r>
              <a:rPr lang="en-US" sz="3500" dirty="0"/>
              <a:t>Avalon, MACCS.</a:t>
            </a:r>
            <a:br>
              <a:rPr lang="en-US" sz="3500" dirty="0"/>
            </a:br>
            <a:r>
              <a:rPr lang="en-US" sz="3500" dirty="0"/>
              <a:t>3. </a:t>
            </a:r>
            <a:r>
              <a:rPr lang="en-US" sz="3500" b="1" i="1" dirty="0"/>
              <a:t>Circular fingerprints: </a:t>
            </a:r>
            <a:r>
              <a:rPr lang="en-US" sz="3500" dirty="0"/>
              <a:t>The extended-connectivity </a:t>
            </a:r>
            <a:br>
              <a:rPr lang="en-US" sz="3500" dirty="0"/>
            </a:br>
            <a:r>
              <a:rPr lang="en-US" sz="3500" dirty="0"/>
              <a:t>    fingerprints </a:t>
            </a:r>
            <a:r>
              <a:rPr lang="en-US" sz="3500" dirty="0" err="1"/>
              <a:t>ECFPx</a:t>
            </a:r>
            <a:r>
              <a:rPr lang="en-US" sz="3500" dirty="0"/>
              <a:t> where x is 0, 2, 4, 6. Also the</a:t>
            </a:r>
            <a:br>
              <a:rPr lang="en-US" sz="3500" dirty="0"/>
            </a:br>
            <a:r>
              <a:rPr lang="en-US" sz="3500" dirty="0"/>
              <a:t>	 feature- class fingerprints </a:t>
            </a:r>
            <a:r>
              <a:rPr lang="en-US" sz="3500" dirty="0" err="1"/>
              <a:t>FCFPx</a:t>
            </a:r>
            <a:r>
              <a:rPr lang="en-US" sz="3500" dirty="0"/>
              <a:t>.</a:t>
            </a:r>
          </a:p>
          <a:p>
            <a:r>
              <a:rPr lang="en-US" sz="3500" dirty="0"/>
              <a:t>4. Longer version (bit size = 16384) is indicated by the </a:t>
            </a:r>
            <a:br>
              <a:rPr lang="en-US" sz="3500" dirty="0"/>
            </a:br>
            <a:r>
              <a:rPr lang="en-US" sz="3500" dirty="0"/>
              <a:t>	prefix “L”: </a:t>
            </a:r>
            <a:r>
              <a:rPr lang="en-US" sz="3500" dirty="0" err="1"/>
              <a:t>LAvalon</a:t>
            </a:r>
            <a:r>
              <a:rPr lang="en-US" sz="3500" dirty="0"/>
              <a:t>, LECFP6, LECFP4, LFCFP6 and </a:t>
            </a:r>
            <a:br>
              <a:rPr lang="en-US" sz="3500" dirty="0"/>
            </a:br>
            <a:r>
              <a:rPr lang="en-US" sz="3500" dirty="0"/>
              <a:t>	LFCFP4.</a:t>
            </a:r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71351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2F83AC-A8B5-FE41-AAF0-F4C04BAE3D15}"/>
              </a:ext>
            </a:extLst>
          </p:cNvPr>
          <p:cNvSpPr txBox="1"/>
          <p:nvPr/>
        </p:nvSpPr>
        <p:spPr>
          <a:xfrm>
            <a:off x="598444" y="1976001"/>
            <a:ext cx="1121608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28 different </a:t>
            </a:r>
            <a:r>
              <a:rPr lang="en-US" sz="4400" dirty="0" err="1"/>
              <a:t>sklearn</a:t>
            </a:r>
            <a:r>
              <a:rPr lang="en-US" sz="4400" dirty="0"/>
              <a:t> classifier models </a:t>
            </a:r>
            <a:br>
              <a:rPr lang="en-US" sz="4400" dirty="0"/>
            </a:br>
            <a:r>
              <a:rPr lang="en-US" sz="4400" dirty="0"/>
              <a:t>used and 28*19*14 = 7,448 models trained.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Models trained were in their default </a:t>
            </a:r>
            <a:br>
              <a:rPr lang="en-US" sz="4400" dirty="0"/>
            </a:br>
            <a:r>
              <a:rPr lang="en-US" sz="4400" dirty="0"/>
              <a:t>settings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 err="1"/>
              <a:t>Train:Val:Test</a:t>
            </a:r>
            <a:r>
              <a:rPr lang="en-US" sz="4400" dirty="0"/>
              <a:t> split :: 70:15:15 (for all models)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B6364-A125-D14A-AFAD-8E1A5AB42936}"/>
              </a:ext>
            </a:extLst>
          </p:cNvPr>
          <p:cNvSpPr/>
          <p:nvPr/>
        </p:nvSpPr>
        <p:spPr>
          <a:xfrm>
            <a:off x="2405089" y="0"/>
            <a:ext cx="6859315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5.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730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56B4A-73CD-F643-9B0B-0E6BCD36CE2A}"/>
              </a:ext>
            </a:extLst>
          </p:cNvPr>
          <p:cNvSpPr txBox="1"/>
          <p:nvPr/>
        </p:nvSpPr>
        <p:spPr>
          <a:xfrm>
            <a:off x="328876" y="2306202"/>
            <a:ext cx="1153424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Performance of all the models were measured</a:t>
            </a:r>
            <a:br>
              <a:rPr lang="en-US" sz="4400" dirty="0"/>
            </a:br>
            <a:r>
              <a:rPr lang="en-US" sz="4400" dirty="0"/>
              <a:t>across various metrics like: Accuracy, F1 score,</a:t>
            </a:r>
            <a:br>
              <a:rPr lang="en-US" sz="4400" dirty="0"/>
            </a:br>
            <a:r>
              <a:rPr lang="en-US" sz="4400" dirty="0"/>
              <a:t>Cohen K </a:t>
            </a:r>
            <a:r>
              <a:rPr lang="en-US" sz="4400" dirty="0" err="1"/>
              <a:t>coeff</a:t>
            </a:r>
            <a:r>
              <a:rPr lang="en-US" sz="4400" dirty="0"/>
              <a:t>, AUC, 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05F60-2B32-5F47-B487-7411DA93B5F3}"/>
              </a:ext>
            </a:extLst>
          </p:cNvPr>
          <p:cNvSpPr/>
          <p:nvPr/>
        </p:nvSpPr>
        <p:spPr>
          <a:xfrm>
            <a:off x="940010" y="0"/>
            <a:ext cx="9789476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6. Results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1446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540943" y="0"/>
            <a:ext cx="9110123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Results, Substrates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47679A-A2DE-274A-8E3F-F38A188E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1200329"/>
            <a:ext cx="8491537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700733" y="0"/>
            <a:ext cx="8790548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Results, Inhibitors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DA9C13-FF33-2343-8328-8540B181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1196975"/>
            <a:ext cx="8491538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905406" y="0"/>
            <a:ext cx="8381205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Results, Inducers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1FEE4-CB99-4242-918A-535EA4EF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319" y="1114425"/>
            <a:ext cx="8615362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B69BF9-DFC0-6B4F-AFC6-CB578786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0"/>
            <a:ext cx="4606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92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9BE374-AED1-1747-974D-57F7E20B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2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388ACA9B-5E14-0243-8448-93AB42B6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6982-3A39-A646-B81D-D298B2EC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2290234"/>
            <a:ext cx="11301412" cy="36491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dirty="0"/>
              <a:t>To build Inhibitor, Substrate and Inducer models </a:t>
            </a:r>
            <a:br>
              <a:rPr lang="en-US" sz="4500" dirty="0"/>
            </a:br>
            <a:r>
              <a:rPr lang="en-US" sz="4500" dirty="0"/>
              <a:t>For Phase I and II enzymes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2F067-4704-9C4A-BEB8-1338BA9E654A}"/>
              </a:ext>
            </a:extLst>
          </p:cNvPr>
          <p:cNvSpPr/>
          <p:nvPr/>
        </p:nvSpPr>
        <p:spPr>
          <a:xfrm>
            <a:off x="1014413" y="179969"/>
            <a:ext cx="97012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166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25981-EC23-454F-B6E6-F78892FC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55" y="0"/>
            <a:ext cx="353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6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8D57-E7BE-2745-B88F-2D2C5E377A21}"/>
              </a:ext>
            </a:extLst>
          </p:cNvPr>
          <p:cNvSpPr/>
          <p:nvPr/>
        </p:nvSpPr>
        <p:spPr>
          <a:xfrm>
            <a:off x="414027" y="200025"/>
            <a:ext cx="11363945" cy="563231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 improve the results for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substrates and inhibitors,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additional data was collected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from WhichP450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 PubChem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9F724-A126-C44C-98EC-660834181205}"/>
              </a:ext>
            </a:extLst>
          </p:cNvPr>
          <p:cNvSpPr txBox="1"/>
          <p:nvPr/>
        </p:nvSpPr>
        <p:spPr>
          <a:xfrm>
            <a:off x="2257425" y="6488668"/>
            <a:ext cx="71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WhichP450: https://</a:t>
            </a:r>
            <a:r>
              <a:rPr lang="en-US" dirty="0" err="1"/>
              <a:t>link.springer.com</a:t>
            </a:r>
            <a:r>
              <a:rPr lang="en-US" dirty="0"/>
              <a:t>/article/10.1007/s10822-018-0107-0</a:t>
            </a:r>
          </a:p>
        </p:txBody>
      </p:sp>
    </p:spTree>
    <p:extLst>
      <p:ext uri="{BB962C8B-B14F-4D97-AF65-F5344CB8AC3E}">
        <p14:creationId xmlns:p14="http://schemas.microsoft.com/office/powerpoint/2010/main" val="4720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458C3E-C25C-AD4F-8AE7-BF056551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047750"/>
            <a:ext cx="8715375" cy="5810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9D989D-1C0D-1C4E-8420-B2AD7A31F481}"/>
              </a:ext>
            </a:extLst>
          </p:cNvPr>
          <p:cNvSpPr/>
          <p:nvPr/>
        </p:nvSpPr>
        <p:spPr>
          <a:xfrm>
            <a:off x="45001" y="0"/>
            <a:ext cx="1210203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results for substrates</a:t>
            </a:r>
          </a:p>
        </p:txBody>
      </p:sp>
    </p:spTree>
    <p:extLst>
      <p:ext uri="{BB962C8B-B14F-4D97-AF65-F5344CB8AC3E}">
        <p14:creationId xmlns:p14="http://schemas.microsoft.com/office/powerpoint/2010/main" val="16891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0E174D7-A74C-4845-B4E2-D161F9C68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F2985-810C-4ABC-9993-5D7821EE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8EEE42-84E5-0246-B5B2-EAC471B1F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17028"/>
              </p:ext>
            </p:extLst>
          </p:nvPr>
        </p:nvGraphicFramePr>
        <p:xfrm>
          <a:off x="798745" y="1777269"/>
          <a:ext cx="10594512" cy="33034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5394">
                  <a:extLst>
                    <a:ext uri="{9D8B030D-6E8A-4147-A177-3AD203B41FA5}">
                      <a16:colId xmlns:a16="http://schemas.microsoft.com/office/drawing/2014/main" val="2854249945"/>
                    </a:ext>
                  </a:extLst>
                </a:gridCol>
                <a:gridCol w="1639800">
                  <a:extLst>
                    <a:ext uri="{9D8B030D-6E8A-4147-A177-3AD203B41FA5}">
                      <a16:colId xmlns:a16="http://schemas.microsoft.com/office/drawing/2014/main" val="2541326669"/>
                    </a:ext>
                  </a:extLst>
                </a:gridCol>
                <a:gridCol w="3197638">
                  <a:extLst>
                    <a:ext uri="{9D8B030D-6E8A-4147-A177-3AD203B41FA5}">
                      <a16:colId xmlns:a16="http://schemas.microsoft.com/office/drawing/2014/main" val="4219680135"/>
                    </a:ext>
                  </a:extLst>
                </a:gridCol>
                <a:gridCol w="2281616">
                  <a:extLst>
                    <a:ext uri="{9D8B030D-6E8A-4147-A177-3AD203B41FA5}">
                      <a16:colId xmlns:a16="http://schemas.microsoft.com/office/drawing/2014/main" val="3377846125"/>
                    </a:ext>
                  </a:extLst>
                </a:gridCol>
                <a:gridCol w="1700064">
                  <a:extLst>
                    <a:ext uri="{9D8B030D-6E8A-4147-A177-3AD203B41FA5}">
                      <a16:colId xmlns:a16="http://schemas.microsoft.com/office/drawing/2014/main" val="1499572326"/>
                    </a:ext>
                  </a:extLst>
                </a:gridCol>
              </a:tblGrid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Output_Target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Input_feature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Models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AUC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Accuracy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3636266921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1A2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rdk7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XGBClassifier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0.734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0.815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572822528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2C19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fcfp4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SGDClassifier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0.796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2750300390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2C8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hashap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 err="1">
                          <a:effectLst/>
                        </a:rPr>
                        <a:t>LogisticRegression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0.783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0.885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2084344857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2C9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lfcfp4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Perceptron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0.701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3153753881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2D6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fcfp2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XGBClassifier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0.777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692716868"/>
                  </a:ext>
                </a:extLst>
              </a:tr>
              <a:tr h="376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2E1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rdk6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XGBClassifier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0.911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1229523710"/>
                  </a:ext>
                </a:extLst>
              </a:tr>
              <a:tr h="66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3A4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hashtt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HistGradientBoostingClassifier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0.784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effectLst/>
                        </a:rPr>
                        <a:t>0.822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8079" marR="18079" marT="18079" marB="0" anchor="b"/>
                </a:tc>
                <a:extLst>
                  <a:ext uri="{0D108BD9-81ED-4DB2-BD59-A6C34878D82A}">
                    <a16:rowId xmlns:a16="http://schemas.microsoft.com/office/drawing/2014/main" val="34940705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027540-EEC4-5E4D-88A4-0CDC798B9572}"/>
              </a:ext>
            </a:extLst>
          </p:cNvPr>
          <p:cNvSpPr/>
          <p:nvPr/>
        </p:nvSpPr>
        <p:spPr>
          <a:xfrm>
            <a:off x="1038333" y="560729"/>
            <a:ext cx="10115333" cy="101566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FF"/>
                </a:highlight>
              </a:rPr>
              <a:t>Improved results for substrates</a:t>
            </a:r>
          </a:p>
        </p:txBody>
      </p:sp>
    </p:spTree>
    <p:extLst>
      <p:ext uri="{BB962C8B-B14F-4D97-AF65-F5344CB8AC3E}">
        <p14:creationId xmlns:p14="http://schemas.microsoft.com/office/powerpoint/2010/main" val="40689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9D989D-1C0D-1C4E-8420-B2AD7A31F481}"/>
              </a:ext>
            </a:extLst>
          </p:cNvPr>
          <p:cNvSpPr/>
          <p:nvPr/>
        </p:nvSpPr>
        <p:spPr>
          <a:xfrm>
            <a:off x="181547" y="0"/>
            <a:ext cx="11828944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results for inhibitors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7698E-E8CF-504E-B61A-FD68659F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00329"/>
            <a:ext cx="847725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9214C1-DBB7-6F4F-8538-A1E511E6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77382"/>
              </p:ext>
            </p:extLst>
          </p:nvPr>
        </p:nvGraphicFramePr>
        <p:xfrm>
          <a:off x="969249" y="1744289"/>
          <a:ext cx="10248717" cy="33694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3721">
                  <a:extLst>
                    <a:ext uri="{9D8B030D-6E8A-4147-A177-3AD203B41FA5}">
                      <a16:colId xmlns:a16="http://schemas.microsoft.com/office/drawing/2014/main" val="3589176277"/>
                    </a:ext>
                  </a:extLst>
                </a:gridCol>
                <a:gridCol w="2879061">
                  <a:extLst>
                    <a:ext uri="{9D8B030D-6E8A-4147-A177-3AD203B41FA5}">
                      <a16:colId xmlns:a16="http://schemas.microsoft.com/office/drawing/2014/main" val="745385978"/>
                    </a:ext>
                  </a:extLst>
                </a:gridCol>
                <a:gridCol w="2136839">
                  <a:extLst>
                    <a:ext uri="{9D8B030D-6E8A-4147-A177-3AD203B41FA5}">
                      <a16:colId xmlns:a16="http://schemas.microsoft.com/office/drawing/2014/main" val="1815212874"/>
                    </a:ext>
                  </a:extLst>
                </a:gridCol>
                <a:gridCol w="1545251">
                  <a:extLst>
                    <a:ext uri="{9D8B030D-6E8A-4147-A177-3AD203B41FA5}">
                      <a16:colId xmlns:a16="http://schemas.microsoft.com/office/drawing/2014/main" val="1867873063"/>
                    </a:ext>
                  </a:extLst>
                </a:gridCol>
                <a:gridCol w="2073845">
                  <a:extLst>
                    <a:ext uri="{9D8B030D-6E8A-4147-A177-3AD203B41FA5}">
                      <a16:colId xmlns:a16="http://schemas.microsoft.com/office/drawing/2014/main" val="2179766279"/>
                    </a:ext>
                  </a:extLst>
                </a:gridCol>
              </a:tblGrid>
              <a:tr h="342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Output_Target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Input_feature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Models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Accuracy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AUC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2459788141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1A2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ecfp6_rdkDes_avalon_hashap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0.832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0.832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821211356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2C19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rdkDes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0.797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1356063712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2C9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laval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3905712203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2D6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fcfp6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0.855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0.743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2787873876"/>
                  </a:ext>
                </a:extLst>
              </a:tr>
              <a:tr h="6053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3A4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fcfp4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err="1">
                          <a:effectLst/>
                        </a:rPr>
                        <a:t>MLPClassifier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0.793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0.768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6433" marR="16433" marT="16433" marB="0" anchor="b"/>
                </a:tc>
                <a:extLst>
                  <a:ext uri="{0D108BD9-81ED-4DB2-BD59-A6C34878D82A}">
                    <a16:rowId xmlns:a16="http://schemas.microsoft.com/office/drawing/2014/main" val="298173555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DCDE095-A3C3-F34C-A523-DE0924C77B72}"/>
              </a:ext>
            </a:extLst>
          </p:cNvPr>
          <p:cNvSpPr/>
          <p:nvPr/>
        </p:nvSpPr>
        <p:spPr>
          <a:xfrm>
            <a:off x="1147284" y="636104"/>
            <a:ext cx="9892645" cy="101566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FF"/>
                </a:highlight>
              </a:rPr>
              <a:t>Improved results for inhibitors</a:t>
            </a:r>
          </a:p>
        </p:txBody>
      </p:sp>
    </p:spTree>
    <p:extLst>
      <p:ext uri="{BB962C8B-B14F-4D97-AF65-F5344CB8AC3E}">
        <p14:creationId xmlns:p14="http://schemas.microsoft.com/office/powerpoint/2010/main" val="42294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6D875E-4FCD-034C-91DD-9CD369DDAD7E}"/>
              </a:ext>
            </a:extLst>
          </p:cNvPr>
          <p:cNvSpPr/>
          <p:nvPr/>
        </p:nvSpPr>
        <p:spPr>
          <a:xfrm>
            <a:off x="1636798" y="1273629"/>
            <a:ext cx="8918403" cy="341632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Regression Models for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SULT, for predicting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Vmax and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41245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DEB97A-6877-EA4B-B376-915DB31660A4}"/>
              </a:ext>
            </a:extLst>
          </p:cNvPr>
          <p:cNvSpPr/>
          <p:nvPr/>
        </p:nvSpPr>
        <p:spPr>
          <a:xfrm>
            <a:off x="265109" y="1997839"/>
            <a:ext cx="11661782" cy="178510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Models developed for 53 compounds</a:t>
            </a:r>
            <a:b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which are metabolized by SULT enzyme</a:t>
            </a:r>
          </a:p>
        </p:txBody>
      </p:sp>
    </p:spTree>
    <p:extLst>
      <p:ext uri="{BB962C8B-B14F-4D97-AF65-F5344CB8AC3E}">
        <p14:creationId xmlns:p14="http://schemas.microsoft.com/office/powerpoint/2010/main" val="10844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C91B79-1F7F-754F-8E5E-ABDE84344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4514"/>
              </p:ext>
            </p:extLst>
          </p:nvPr>
        </p:nvGraphicFramePr>
        <p:xfrm>
          <a:off x="1436914" y="1284423"/>
          <a:ext cx="8931729" cy="4693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5101">
                  <a:extLst>
                    <a:ext uri="{9D8B030D-6E8A-4147-A177-3AD203B41FA5}">
                      <a16:colId xmlns:a16="http://schemas.microsoft.com/office/drawing/2014/main" val="3767774317"/>
                    </a:ext>
                  </a:extLst>
                </a:gridCol>
                <a:gridCol w="1618876">
                  <a:extLst>
                    <a:ext uri="{9D8B030D-6E8A-4147-A177-3AD203B41FA5}">
                      <a16:colId xmlns:a16="http://schemas.microsoft.com/office/drawing/2014/main" val="235244970"/>
                    </a:ext>
                  </a:extLst>
                </a:gridCol>
                <a:gridCol w="1618876">
                  <a:extLst>
                    <a:ext uri="{9D8B030D-6E8A-4147-A177-3AD203B41FA5}">
                      <a16:colId xmlns:a16="http://schemas.microsoft.com/office/drawing/2014/main" val="1793722827"/>
                    </a:ext>
                  </a:extLst>
                </a:gridCol>
                <a:gridCol w="1618876">
                  <a:extLst>
                    <a:ext uri="{9D8B030D-6E8A-4147-A177-3AD203B41FA5}">
                      <a16:colId xmlns:a16="http://schemas.microsoft.com/office/drawing/2014/main" val="18174416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SMILES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Km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Vmax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</a:rPr>
                        <a:t>pKm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0314327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COC(=O)[C@@H](N)Cc1ccc(O)cc1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-15.201805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5011346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OCc1cccc2ccccc12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-10.308953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8493414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Oc1ccccc1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-9.8521943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9501986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Oc1ccc2ccccc2c1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-8.9871968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0935894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CC(=O)Nc1ccc(O)cc1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-11.429544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72554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Oc1ccc(cc1)c2ccccc2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-11.418615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336711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CCCc1ccc(O)cc1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-8.6995147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4990462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CCCCC[C@H](O)c1ccccc1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-8.8536654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5580644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CCCCCCCc1ccc(O)cc1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-11.018629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88796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5D46EF6-AD44-6945-B38E-17060666238E}"/>
              </a:ext>
            </a:extLst>
          </p:cNvPr>
          <p:cNvSpPr/>
          <p:nvPr/>
        </p:nvSpPr>
        <p:spPr>
          <a:xfrm>
            <a:off x="3168298" y="0"/>
            <a:ext cx="5855449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Format of data</a:t>
            </a:r>
          </a:p>
        </p:txBody>
      </p:sp>
    </p:spTree>
    <p:extLst>
      <p:ext uri="{BB962C8B-B14F-4D97-AF65-F5344CB8AC3E}">
        <p14:creationId xmlns:p14="http://schemas.microsoft.com/office/powerpoint/2010/main" val="311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4E699-B371-8346-BCA6-83AD7AB17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99767"/>
              </p:ext>
            </p:extLst>
          </p:nvPr>
        </p:nvGraphicFramePr>
        <p:xfrm>
          <a:off x="6333131" y="2327564"/>
          <a:ext cx="5569526" cy="282045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63660">
                  <a:extLst>
                    <a:ext uri="{9D8B030D-6E8A-4147-A177-3AD203B41FA5}">
                      <a16:colId xmlns:a16="http://schemas.microsoft.com/office/drawing/2014/main" val="3623028056"/>
                    </a:ext>
                  </a:extLst>
                </a:gridCol>
                <a:gridCol w="937704">
                  <a:extLst>
                    <a:ext uri="{9D8B030D-6E8A-4147-A177-3AD203B41FA5}">
                      <a16:colId xmlns:a16="http://schemas.microsoft.com/office/drawing/2014/main" val="336096390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2486272085"/>
                    </a:ext>
                  </a:extLst>
                </a:gridCol>
                <a:gridCol w="760494">
                  <a:extLst>
                    <a:ext uri="{9D8B030D-6E8A-4147-A177-3AD203B41FA5}">
                      <a16:colId xmlns:a16="http://schemas.microsoft.com/office/drawing/2014/main" val="4056355855"/>
                    </a:ext>
                  </a:extLst>
                </a:gridCol>
              </a:tblGrid>
              <a:tr h="7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R^2 Train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R^2 Test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No. of bits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24509331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KNeighborsRegressor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0.375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16870940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0.986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0.807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93403585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BayesianRidge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0.983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3227104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DecisionTreeRegressor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0.479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355201737"/>
                  </a:ext>
                </a:extLst>
              </a:tr>
              <a:tr h="382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-0.107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818947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9BC4A91-D2A6-FF42-BD68-E079F90F2F49}"/>
              </a:ext>
            </a:extLst>
          </p:cNvPr>
          <p:cNvSpPr/>
          <p:nvPr/>
        </p:nvSpPr>
        <p:spPr>
          <a:xfrm>
            <a:off x="936957" y="0"/>
            <a:ext cx="10318146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 for </a:t>
            </a:r>
            <a:r>
              <a:rPr lang="en-US" sz="7200" b="1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r>
              <a:rPr lang="en-US" sz="72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3FB74-8917-8448-AF1A-80D303E2E6A3}"/>
              </a:ext>
            </a:extLst>
          </p:cNvPr>
          <p:cNvSpPr/>
          <p:nvPr/>
        </p:nvSpPr>
        <p:spPr>
          <a:xfrm>
            <a:off x="8161351" y="1542734"/>
            <a:ext cx="249177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86B7A-1A88-1449-8168-5461F5B3FBE7}"/>
              </a:ext>
            </a:extLst>
          </p:cNvPr>
          <p:cNvSpPr/>
          <p:nvPr/>
        </p:nvSpPr>
        <p:spPr>
          <a:xfrm>
            <a:off x="1682910" y="1542734"/>
            <a:ext cx="176824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8C05A0-2DBF-F143-8448-3206C015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96025"/>
              </p:ext>
            </p:extLst>
          </p:nvPr>
        </p:nvGraphicFramePr>
        <p:xfrm>
          <a:off x="289343" y="2564476"/>
          <a:ext cx="4555376" cy="172904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5956">
                  <a:extLst>
                    <a:ext uri="{9D8B030D-6E8A-4147-A177-3AD203B41FA5}">
                      <a16:colId xmlns:a16="http://schemas.microsoft.com/office/drawing/2014/main" val="2678988260"/>
                    </a:ext>
                  </a:extLst>
                </a:gridCol>
                <a:gridCol w="1278096">
                  <a:extLst>
                    <a:ext uri="{9D8B030D-6E8A-4147-A177-3AD203B41FA5}">
                      <a16:colId xmlns:a16="http://schemas.microsoft.com/office/drawing/2014/main" val="1475802445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3983359978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2482862482"/>
                    </a:ext>
                  </a:extLst>
                </a:gridCol>
              </a:tblGrid>
              <a:tr h="9243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R^2 Train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R^2 Test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No. of bits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3169175"/>
                  </a:ext>
                </a:extLst>
              </a:tr>
              <a:tr h="804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RandomForestRegressor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9947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057A65-4DEA-294B-92A0-7D6DA0EF00D8}"/>
              </a:ext>
            </a:extLst>
          </p:cNvPr>
          <p:cNvSpPr txBox="1"/>
          <p:nvPr/>
        </p:nvSpPr>
        <p:spPr>
          <a:xfrm>
            <a:off x="4586111" y="6189004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: Test :: 70:30</a:t>
            </a:r>
          </a:p>
          <a:p>
            <a:r>
              <a:rPr lang="en-US" dirty="0"/>
              <a:t>Feature Used: ECFP6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AE388-AD12-C246-8BAF-A15BEC6A8F0F}"/>
              </a:ext>
            </a:extLst>
          </p:cNvPr>
          <p:cNvSpPr txBox="1"/>
          <p:nvPr/>
        </p:nvSpPr>
        <p:spPr>
          <a:xfrm>
            <a:off x="6530942" y="5310387"/>
            <a:ext cx="533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Combination of 5 different models, with 3 different bit </a:t>
            </a:r>
            <a:br>
              <a:rPr lang="en-US" dirty="0"/>
            </a:br>
            <a:r>
              <a:rPr lang="en-US" dirty="0"/>
              <a:t>size used (1024, 2048, 16384)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85430-4660-6146-9C2A-7F99C8708799}"/>
              </a:ext>
            </a:extLst>
          </p:cNvPr>
          <p:cNvSpPr txBox="1"/>
          <p:nvPr/>
        </p:nvSpPr>
        <p:spPr>
          <a:xfrm>
            <a:off x="432262" y="4488872"/>
            <a:ext cx="442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Best model, after tuning the parameters, was</a:t>
            </a:r>
            <a:br>
              <a:rPr lang="en-US" dirty="0"/>
            </a:br>
            <a:r>
              <a:rPr lang="en-US" dirty="0"/>
              <a:t>chosen</a:t>
            </a:r>
          </a:p>
        </p:txBody>
      </p:sp>
    </p:spTree>
    <p:extLst>
      <p:ext uri="{BB962C8B-B14F-4D97-AF65-F5344CB8AC3E}">
        <p14:creationId xmlns:p14="http://schemas.microsoft.com/office/powerpoint/2010/main" val="42790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B87754D6-474A-B843-89A4-63A0667F91A8}"/>
              </a:ext>
            </a:extLst>
          </p:cNvPr>
          <p:cNvSpPr/>
          <p:nvPr/>
        </p:nvSpPr>
        <p:spPr>
          <a:xfrm rot="20002582">
            <a:off x="3235312" y="2421189"/>
            <a:ext cx="2641802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1B401F5-EB55-4A4F-8633-671ACD0ECBDA}"/>
              </a:ext>
            </a:extLst>
          </p:cNvPr>
          <p:cNvSpPr/>
          <p:nvPr/>
        </p:nvSpPr>
        <p:spPr>
          <a:xfrm>
            <a:off x="3297189" y="3027893"/>
            <a:ext cx="2440094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5289419-BA70-984B-8BE8-F1A7A9F01F1A}"/>
              </a:ext>
            </a:extLst>
          </p:cNvPr>
          <p:cNvSpPr/>
          <p:nvPr/>
        </p:nvSpPr>
        <p:spPr>
          <a:xfrm rot="1888022">
            <a:off x="3140071" y="3693579"/>
            <a:ext cx="2711482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8309B-05CA-ED48-8758-634B0FC4BCC4}"/>
              </a:ext>
            </a:extLst>
          </p:cNvPr>
          <p:cNvSpPr txBox="1"/>
          <p:nvPr/>
        </p:nvSpPr>
        <p:spPr>
          <a:xfrm>
            <a:off x="6457951" y="278759"/>
            <a:ext cx="47531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Phase I and II enzymes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01E82-5CBF-C948-B035-D10C7656E114}"/>
              </a:ext>
            </a:extLst>
          </p:cNvPr>
          <p:cNvSpPr txBox="1"/>
          <p:nvPr/>
        </p:nvSpPr>
        <p:spPr>
          <a:xfrm>
            <a:off x="195107" y="278759"/>
            <a:ext cx="40887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Chemical 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2C201-9668-224A-94F7-8348E893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43" y="1576637"/>
            <a:ext cx="6365867" cy="3704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32E3C-865A-104C-8BFA-BEC64482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75097">
            <a:off x="-26132" y="2601473"/>
            <a:ext cx="3157957" cy="169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9B3B9-238C-9D4D-BF93-88987416FC5B}"/>
              </a:ext>
            </a:extLst>
          </p:cNvPr>
          <p:cNvSpPr txBox="1"/>
          <p:nvPr/>
        </p:nvSpPr>
        <p:spPr>
          <a:xfrm>
            <a:off x="6617520" y="5796748"/>
            <a:ext cx="40887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UGT, SULT, MET,…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A6877E-1CD6-DC48-B131-4D1546234426}"/>
              </a:ext>
            </a:extLst>
          </p:cNvPr>
          <p:cNvSpPr/>
          <p:nvPr/>
        </p:nvSpPr>
        <p:spPr>
          <a:xfrm rot="3171058">
            <a:off x="2714428" y="4534070"/>
            <a:ext cx="3540467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4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7" grpId="0"/>
      <p:bldP spid="9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5032BCF-476A-5B42-9E66-F73241F0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327564"/>
            <a:ext cx="5240636" cy="378055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2544D54-3090-BB49-B7BF-336266CF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98" y="2369242"/>
            <a:ext cx="5608320" cy="3738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ACF57-38A6-0348-A8C1-5C59B3A70A42}"/>
              </a:ext>
            </a:extLst>
          </p:cNvPr>
          <p:cNvSpPr/>
          <p:nvPr/>
        </p:nvSpPr>
        <p:spPr>
          <a:xfrm>
            <a:off x="2039924" y="0"/>
            <a:ext cx="811222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Train results for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AEA2B6-7E1E-A54C-ACD4-238ED5D2DC22}"/>
              </a:ext>
            </a:extLst>
          </p:cNvPr>
          <p:cNvSpPr/>
          <p:nvPr/>
        </p:nvSpPr>
        <p:spPr>
          <a:xfrm>
            <a:off x="7022322" y="1542734"/>
            <a:ext cx="476983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(Ridge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C1CAD8-9D50-A84C-984E-F142F9883B97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0ED67-9D8D-F546-8797-BB48DA488424}"/>
              </a:ext>
            </a:extLst>
          </p:cNvPr>
          <p:cNvSpPr txBox="1"/>
          <p:nvPr/>
        </p:nvSpPr>
        <p:spPr>
          <a:xfrm>
            <a:off x="2177630" y="6488668"/>
            <a:ext cx="722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R-squared is a measure of how close the data is to the fitted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0111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69537-C0FB-1F4B-864C-95DE83B3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99" y="2327564"/>
            <a:ext cx="5347855" cy="3565236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C4B70-92F9-B24F-9EA6-7597D8F58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85" y="2327564"/>
            <a:ext cx="4964982" cy="35652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D5EB2-9FD2-8A46-9869-1AB9924C078E}"/>
              </a:ext>
            </a:extLst>
          </p:cNvPr>
          <p:cNvSpPr/>
          <p:nvPr/>
        </p:nvSpPr>
        <p:spPr>
          <a:xfrm>
            <a:off x="2132963" y="0"/>
            <a:ext cx="7926144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 for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pKm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56F0E1-1CEA-1D43-A63E-6CFA8B546A0A}"/>
              </a:ext>
            </a:extLst>
          </p:cNvPr>
          <p:cNvSpPr/>
          <p:nvPr/>
        </p:nvSpPr>
        <p:spPr>
          <a:xfrm>
            <a:off x="7022322" y="1542734"/>
            <a:ext cx="476983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(Ridge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71068-42AC-6742-8204-D0B5C9F71CBF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51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14E699-B371-8346-BCA6-83AD7AB17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436573"/>
              </p:ext>
            </p:extLst>
          </p:nvPr>
        </p:nvGraphicFramePr>
        <p:xfrm>
          <a:off x="6333131" y="2327564"/>
          <a:ext cx="5569526" cy="282045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63660">
                  <a:extLst>
                    <a:ext uri="{9D8B030D-6E8A-4147-A177-3AD203B41FA5}">
                      <a16:colId xmlns:a16="http://schemas.microsoft.com/office/drawing/2014/main" val="3623028056"/>
                    </a:ext>
                  </a:extLst>
                </a:gridCol>
                <a:gridCol w="937704">
                  <a:extLst>
                    <a:ext uri="{9D8B030D-6E8A-4147-A177-3AD203B41FA5}">
                      <a16:colId xmlns:a16="http://schemas.microsoft.com/office/drawing/2014/main" val="336096390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2486272085"/>
                    </a:ext>
                  </a:extLst>
                </a:gridCol>
                <a:gridCol w="760494">
                  <a:extLst>
                    <a:ext uri="{9D8B030D-6E8A-4147-A177-3AD203B41FA5}">
                      <a16:colId xmlns:a16="http://schemas.microsoft.com/office/drawing/2014/main" val="4056355855"/>
                    </a:ext>
                  </a:extLst>
                </a:gridCol>
              </a:tblGrid>
              <a:tr h="7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R^2 Train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R^2 Test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No. of bits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24509331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KNeighborsRegressor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1024</a:t>
                      </a: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168709402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93403585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BayesianRidge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0.982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0.706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32271045"/>
                  </a:ext>
                </a:extLst>
              </a:tr>
              <a:tr h="411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DecisionTreeRegressor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-0.14</a:t>
                      </a: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2048</a:t>
                      </a: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1355201737"/>
                  </a:ext>
                </a:extLst>
              </a:tr>
              <a:tr h="382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SVR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433" marR="31433" marT="31433" marB="0" anchor="b"/>
                </a:tc>
                <a:extLst>
                  <a:ext uri="{0D108BD9-81ED-4DB2-BD59-A6C34878D82A}">
                    <a16:rowId xmlns:a16="http://schemas.microsoft.com/office/drawing/2014/main" val="2818947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9BC4A91-D2A6-FF42-BD68-E079F90F2F49}"/>
              </a:ext>
            </a:extLst>
          </p:cNvPr>
          <p:cNvSpPr/>
          <p:nvPr/>
        </p:nvSpPr>
        <p:spPr>
          <a:xfrm>
            <a:off x="713436" y="0"/>
            <a:ext cx="1076519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 for </a:t>
            </a:r>
            <a:r>
              <a:rPr lang="en-US" sz="72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Vmax 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3FB74-8917-8448-AF1A-80D303E2E6A3}"/>
              </a:ext>
            </a:extLst>
          </p:cNvPr>
          <p:cNvSpPr/>
          <p:nvPr/>
        </p:nvSpPr>
        <p:spPr>
          <a:xfrm>
            <a:off x="8161351" y="1542734"/>
            <a:ext cx="249177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86B7A-1A88-1449-8168-5461F5B3FBE7}"/>
              </a:ext>
            </a:extLst>
          </p:cNvPr>
          <p:cNvSpPr/>
          <p:nvPr/>
        </p:nvSpPr>
        <p:spPr>
          <a:xfrm>
            <a:off x="1682910" y="1542734"/>
            <a:ext cx="1768241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8C05A0-2DBF-F143-8448-3206C015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89150"/>
              </p:ext>
            </p:extLst>
          </p:nvPr>
        </p:nvGraphicFramePr>
        <p:xfrm>
          <a:off x="289343" y="2564476"/>
          <a:ext cx="4555376" cy="172904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5956">
                  <a:extLst>
                    <a:ext uri="{9D8B030D-6E8A-4147-A177-3AD203B41FA5}">
                      <a16:colId xmlns:a16="http://schemas.microsoft.com/office/drawing/2014/main" val="2678988260"/>
                    </a:ext>
                  </a:extLst>
                </a:gridCol>
                <a:gridCol w="1278096">
                  <a:extLst>
                    <a:ext uri="{9D8B030D-6E8A-4147-A177-3AD203B41FA5}">
                      <a16:colId xmlns:a16="http://schemas.microsoft.com/office/drawing/2014/main" val="1475802445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3983359978"/>
                    </a:ext>
                  </a:extLst>
                </a:gridCol>
                <a:gridCol w="825662">
                  <a:extLst>
                    <a:ext uri="{9D8B030D-6E8A-4147-A177-3AD203B41FA5}">
                      <a16:colId xmlns:a16="http://schemas.microsoft.com/office/drawing/2014/main" val="2482862482"/>
                    </a:ext>
                  </a:extLst>
                </a:gridCol>
              </a:tblGrid>
              <a:tr h="9243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 dirty="0">
                          <a:effectLst/>
                        </a:rPr>
                        <a:t>R^2 Train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R^2 Test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u="none" strike="noStrike">
                          <a:effectLst/>
                        </a:rPr>
                        <a:t>No. of bits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3169175"/>
                  </a:ext>
                </a:extLst>
              </a:tr>
              <a:tr h="804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RandomForestRegressor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9947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057A65-4DEA-294B-92A0-7D6DA0EF00D8}"/>
              </a:ext>
            </a:extLst>
          </p:cNvPr>
          <p:cNvSpPr txBox="1"/>
          <p:nvPr/>
        </p:nvSpPr>
        <p:spPr>
          <a:xfrm>
            <a:off x="4586111" y="6189004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: Test :: 80:20</a:t>
            </a:r>
          </a:p>
          <a:p>
            <a:r>
              <a:rPr lang="en-US" dirty="0"/>
              <a:t>Feature Used: ECFP6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AE388-AD12-C246-8BAF-A15BEC6A8F0F}"/>
              </a:ext>
            </a:extLst>
          </p:cNvPr>
          <p:cNvSpPr txBox="1"/>
          <p:nvPr/>
        </p:nvSpPr>
        <p:spPr>
          <a:xfrm>
            <a:off x="6530942" y="5310387"/>
            <a:ext cx="533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Combination of 5 different models, with 3 different bit </a:t>
            </a:r>
            <a:br>
              <a:rPr lang="en-US" dirty="0"/>
            </a:br>
            <a:r>
              <a:rPr lang="en-US" dirty="0"/>
              <a:t>size used (1024, 2048, 16384)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85430-4660-6146-9C2A-7F99C8708799}"/>
              </a:ext>
            </a:extLst>
          </p:cNvPr>
          <p:cNvSpPr txBox="1"/>
          <p:nvPr/>
        </p:nvSpPr>
        <p:spPr>
          <a:xfrm>
            <a:off x="432262" y="4488872"/>
            <a:ext cx="442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Best model, after tuning the parameters, was</a:t>
            </a:r>
            <a:br>
              <a:rPr lang="en-US" dirty="0"/>
            </a:br>
            <a:r>
              <a:rPr lang="en-US" dirty="0"/>
              <a:t>chosen</a:t>
            </a:r>
          </a:p>
        </p:txBody>
      </p:sp>
    </p:spTree>
    <p:extLst>
      <p:ext uri="{BB962C8B-B14F-4D97-AF65-F5344CB8AC3E}">
        <p14:creationId xmlns:p14="http://schemas.microsoft.com/office/powerpoint/2010/main" val="86098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BACF57-38A6-0348-A8C1-5C59B3A70A42}"/>
              </a:ext>
            </a:extLst>
          </p:cNvPr>
          <p:cNvSpPr/>
          <p:nvPr/>
        </p:nvSpPr>
        <p:spPr>
          <a:xfrm>
            <a:off x="1839131" y="0"/>
            <a:ext cx="8513806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Train results for Vmax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AF101-5469-7A4F-98B7-6B6B8DBF6E0A}"/>
              </a:ext>
            </a:extLst>
          </p:cNvPr>
          <p:cNvSpPr/>
          <p:nvPr/>
        </p:nvSpPr>
        <p:spPr>
          <a:xfrm>
            <a:off x="6783475" y="1542734"/>
            <a:ext cx="5247527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</a:t>
            </a:r>
            <a:r>
              <a:rPr lang="en-US" sz="45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B.Ridge</a:t>
            </a:r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0C175-84D0-0741-81FF-6B0A91624793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8FEEC0-86F9-E449-B4EA-CBBD36C7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4" y="2327564"/>
            <a:ext cx="5091818" cy="36576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F8854-738E-C045-A769-959C259F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55" y="232756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DD5EB2-9FD2-8A46-9869-1AB9924C078E}"/>
              </a:ext>
            </a:extLst>
          </p:cNvPr>
          <p:cNvSpPr/>
          <p:nvPr/>
        </p:nvSpPr>
        <p:spPr>
          <a:xfrm>
            <a:off x="1932170" y="0"/>
            <a:ext cx="8327729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Results for Vmax</a:t>
            </a:r>
            <a:endParaRPr lang="en-US" sz="72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7E728-A959-6C4C-9A14-7E1D3DD524E2}"/>
              </a:ext>
            </a:extLst>
          </p:cNvPr>
          <p:cNvSpPr/>
          <p:nvPr/>
        </p:nvSpPr>
        <p:spPr>
          <a:xfrm>
            <a:off x="6783475" y="1542734"/>
            <a:ext cx="5247527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Improved (</a:t>
            </a:r>
            <a:r>
              <a:rPr lang="en-US" sz="45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B.Ridge</a:t>
            </a:r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B46F-0544-784C-951A-18E6F35D9F25}"/>
              </a:ext>
            </a:extLst>
          </p:cNvPr>
          <p:cNvSpPr/>
          <p:nvPr/>
        </p:nvSpPr>
        <p:spPr>
          <a:xfrm>
            <a:off x="980796" y="1542734"/>
            <a:ext cx="3172472" cy="7848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(RFR)</a:t>
            </a:r>
            <a:endParaRPr lang="en-US" sz="45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D0541-12FF-1448-B07F-080288D4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39" y="2570274"/>
            <a:ext cx="5254634" cy="350308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42B361-8CFC-8845-8670-468875F5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27" y="2580115"/>
            <a:ext cx="4839180" cy="35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DC7E31-EEFB-1646-A3CF-B00B12A555C7}"/>
              </a:ext>
            </a:extLst>
          </p:cNvPr>
          <p:cNvSpPr/>
          <p:nvPr/>
        </p:nvSpPr>
        <p:spPr>
          <a:xfrm>
            <a:off x="457082" y="0"/>
            <a:ext cx="11056104" cy="69557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Another project which I was </a:t>
            </a:r>
            <a:b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 part of, along with PhD</a:t>
            </a:r>
            <a:b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students -</a:t>
            </a:r>
            <a:b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Subcellular Location Prediction</a:t>
            </a:r>
            <a:b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Students-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Govinda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KC,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Mahmudulla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Hassan, Giovanni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Bocci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Srijan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Verma</a:t>
            </a:r>
            <a:b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 collaboration with: Tudor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Oprea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(UNM), Suman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Sirimulla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(UTEP)</a:t>
            </a:r>
          </a:p>
        </p:txBody>
      </p:sp>
    </p:spTree>
    <p:extLst>
      <p:ext uri="{BB962C8B-B14F-4D97-AF65-F5344CB8AC3E}">
        <p14:creationId xmlns:p14="http://schemas.microsoft.com/office/powerpoint/2010/main" val="263924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3BFFD-331B-7E4F-A9DF-2E32A864C627}"/>
              </a:ext>
            </a:extLst>
          </p:cNvPr>
          <p:cNvSpPr/>
          <p:nvPr/>
        </p:nvSpPr>
        <p:spPr>
          <a:xfrm>
            <a:off x="1402694" y="0"/>
            <a:ext cx="9386672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 of this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9A366-AB51-E44E-AECF-C9573EE92226}"/>
              </a:ext>
            </a:extLst>
          </p:cNvPr>
          <p:cNvSpPr txBox="1"/>
          <p:nvPr/>
        </p:nvSpPr>
        <p:spPr>
          <a:xfrm>
            <a:off x="289090" y="2114341"/>
            <a:ext cx="1161382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Built binary classification models for different</a:t>
            </a:r>
            <a:br>
              <a:rPr lang="en-US" sz="4400" dirty="0"/>
            </a:br>
            <a:r>
              <a:rPr lang="en-US" sz="4400" dirty="0"/>
              <a:t>subcellular locations.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 err="1"/>
              <a:t>Analysed</a:t>
            </a:r>
            <a:r>
              <a:rPr lang="en-US" sz="4400" dirty="0"/>
              <a:t> the ligand data using </a:t>
            </a:r>
            <a:r>
              <a:rPr lang="en-US" sz="4400" dirty="0" err="1"/>
              <a:t>VolSurf</a:t>
            </a:r>
            <a:r>
              <a:rPr lang="en-US" sz="4400" dirty="0"/>
              <a:t>+, </a:t>
            </a:r>
            <a:r>
              <a:rPr lang="en-US" sz="4400" dirty="0" err="1"/>
              <a:t>RDKit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Descriptors and 19 different fingerprints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 err="1"/>
              <a:t>Analysed</a:t>
            </a:r>
            <a:r>
              <a:rPr lang="en-US" sz="4400" dirty="0"/>
              <a:t> the data using different scaffolds</a:t>
            </a:r>
          </a:p>
        </p:txBody>
      </p:sp>
    </p:spTree>
    <p:extLst>
      <p:ext uri="{BB962C8B-B14F-4D97-AF65-F5344CB8AC3E}">
        <p14:creationId xmlns:p14="http://schemas.microsoft.com/office/powerpoint/2010/main" val="300172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04044" y="192507"/>
            <a:ext cx="11686903" cy="64633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Performance of Models on Validation and Test sets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03DC59-8976-8241-B7F3-1C26C9CAB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4" y="1734670"/>
            <a:ext cx="5843453" cy="389563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E652F-F931-0A4F-BD45-A1624C3D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1"/>
            <a:ext cx="5843452" cy="38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7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A907D-E048-2340-8987-A3B3D36F17D8}"/>
              </a:ext>
            </a:extLst>
          </p:cNvPr>
          <p:cNvSpPr/>
          <p:nvPr/>
        </p:nvSpPr>
        <p:spPr>
          <a:xfrm>
            <a:off x="104044" y="192507"/>
            <a:ext cx="11686903" cy="64633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Performance of Features on validation and test sets</a:t>
            </a:r>
          </a:p>
        </p:txBody>
      </p:sp>
      <p:pic>
        <p:nvPicPr>
          <p:cNvPr id="6" name="Picture 5" descr="A picture containing bottle, table, knife&#10;&#10;Description automatically generated">
            <a:extLst>
              <a:ext uri="{FF2B5EF4-FFF2-40B4-BE49-F238E27FC236}">
                <a16:creationId xmlns:a16="http://schemas.microsoft.com/office/drawing/2014/main" id="{90146290-320C-1940-95AE-A3FF9B44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7" y="1653986"/>
            <a:ext cx="5988425" cy="3992283"/>
          </a:xfrm>
          <a:prstGeom prst="rect">
            <a:avLst/>
          </a:prstGeom>
        </p:spPr>
      </p:pic>
      <p:pic>
        <p:nvPicPr>
          <p:cNvPr id="8" name="Picture 7" descr="A picture containing table, knife&#10;&#10;Description automatically generated">
            <a:extLst>
              <a:ext uri="{FF2B5EF4-FFF2-40B4-BE49-F238E27FC236}">
                <a16:creationId xmlns:a16="http://schemas.microsoft.com/office/drawing/2014/main" id="{F1A366FA-CE8C-6E4B-B7A0-68F8FFE5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00199"/>
            <a:ext cx="5988425" cy="39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81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d, group, filled, row&#10;&#10;Description automatically generated">
            <a:extLst>
              <a:ext uri="{FF2B5EF4-FFF2-40B4-BE49-F238E27FC236}">
                <a16:creationId xmlns:a16="http://schemas.microsoft.com/office/drawing/2014/main" id="{A84F3D07-E06A-E047-B123-4A604D66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" y="40341"/>
            <a:ext cx="10165976" cy="6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0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010CD78-438C-244B-AA23-1B39246BB938}"/>
              </a:ext>
            </a:extLst>
          </p:cNvPr>
          <p:cNvSpPr/>
          <p:nvPr/>
        </p:nvSpPr>
        <p:spPr>
          <a:xfrm>
            <a:off x="6669938" y="5040196"/>
            <a:ext cx="59303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7.  Prediction :</a:t>
            </a:r>
            <a:b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Phase I or II ? </a:t>
            </a:r>
            <a:b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7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(Active / Inactive)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13085F6-ED31-874B-A053-49D297557030}"/>
              </a:ext>
            </a:extLst>
          </p:cNvPr>
          <p:cNvGrpSpPr/>
          <p:nvPr/>
        </p:nvGrpSpPr>
        <p:grpSpPr>
          <a:xfrm>
            <a:off x="578829" y="493177"/>
            <a:ext cx="3021727" cy="1605301"/>
            <a:chOff x="3414975" y="1193739"/>
            <a:chExt cx="3021727" cy="1605301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18C9BE2-E4F9-D74A-ABF0-6F377AE72840}"/>
                </a:ext>
              </a:extLst>
            </p:cNvPr>
            <p:cNvSpPr/>
            <p:nvPr/>
          </p:nvSpPr>
          <p:spPr>
            <a:xfrm>
              <a:off x="3414975" y="1193739"/>
              <a:ext cx="3021727" cy="160530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  <a:t>1.    </a:t>
              </a:r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Data Collection </a:t>
              </a: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6D7C2A-C9E0-874F-9DB8-86A8F72E0553}"/>
                </a:ext>
              </a:extLst>
            </p:cNvPr>
            <p:cNvSpPr/>
            <p:nvPr/>
          </p:nvSpPr>
          <p:spPr>
            <a:xfrm>
              <a:off x="3708032" y="1653436"/>
              <a:ext cx="2511625" cy="55241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ChemBL</a:t>
              </a:r>
              <a:r>
                <a:rPr lang="en-US" sz="1050" dirty="0"/>
                <a:t>, </a:t>
              </a:r>
              <a:r>
                <a:rPr lang="en-US" sz="1050" dirty="0" err="1"/>
                <a:t>DrugBank</a:t>
              </a:r>
              <a:r>
                <a:rPr lang="en-US" sz="1050" dirty="0"/>
                <a:t>, 2 papers</a:t>
              </a:r>
              <a:br>
                <a:rPr lang="en-US" sz="1050" dirty="0"/>
              </a:br>
              <a:r>
                <a:rPr lang="en-US" sz="1050" dirty="0"/>
                <a:t>&amp; </a:t>
              </a:r>
              <a:r>
                <a:rPr lang="en-US" sz="1050" dirty="0" err="1"/>
                <a:t>SuperCYP</a:t>
              </a:r>
              <a:r>
                <a:rPr lang="en-US" sz="1050" dirty="0"/>
                <a:t> (Web scraping 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C0A466-DAFE-6641-B87E-F6D6A030E6BD}"/>
              </a:ext>
            </a:extLst>
          </p:cNvPr>
          <p:cNvGrpSpPr/>
          <p:nvPr/>
        </p:nvGrpSpPr>
        <p:grpSpPr>
          <a:xfrm>
            <a:off x="490037" y="2816229"/>
            <a:ext cx="3213794" cy="1930885"/>
            <a:chOff x="3412702" y="3749199"/>
            <a:chExt cx="3289817" cy="1369964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3AE8249-EA17-0A44-83DE-F9A553773011}"/>
                </a:ext>
              </a:extLst>
            </p:cNvPr>
            <p:cNvSpPr/>
            <p:nvPr/>
          </p:nvSpPr>
          <p:spPr>
            <a:xfrm>
              <a:off x="3412702" y="3749199"/>
              <a:ext cx="3289817" cy="136996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63500" dist="38100" dir="5400000" rotWithShape="0">
                <a:srgbClr val="000000">
                  <a:alpha val="76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 algn="ctr">
                <a:buAutoNum type="arabicPeriod" startAt="2"/>
              </a:pPr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Data preprocessing</a:t>
              </a:r>
            </a:p>
            <a:p>
              <a:pPr marL="342900" indent="-342900" algn="ctr">
                <a:buAutoNum type="arabicPeriod" startAt="2"/>
              </a:pPr>
              <a:endParaRPr lang="en-US" sz="15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5B9260B-0E4E-B142-BDFE-71541EC73887}"/>
                </a:ext>
              </a:extLst>
            </p:cNvPr>
            <p:cNvSpPr/>
            <p:nvPr/>
          </p:nvSpPr>
          <p:spPr>
            <a:xfrm>
              <a:off x="3664331" y="4142878"/>
              <a:ext cx="2768229" cy="825117"/>
            </a:xfrm>
            <a:prstGeom prst="ellipse">
              <a:avLst/>
            </a:prstGeom>
            <a:gradFill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1">
                    <a:lumMod val="75000"/>
                  </a:schemeClr>
                </a:gs>
                <a:gs pos="17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>
                  <a:solidFill>
                    <a:schemeClr val="tx1"/>
                  </a:solidFill>
                </a:rPr>
                <a:t>Convert to Canonical Smiles, remove duplicates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013A13-8F56-994E-9F1E-8DF1014DB9B1}"/>
              </a:ext>
            </a:extLst>
          </p:cNvPr>
          <p:cNvGrpSpPr/>
          <p:nvPr/>
        </p:nvGrpSpPr>
        <p:grpSpPr>
          <a:xfrm>
            <a:off x="619407" y="5433737"/>
            <a:ext cx="3016585" cy="1239197"/>
            <a:chOff x="316993" y="2571786"/>
            <a:chExt cx="3016585" cy="1239197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A63541D-E399-624F-9701-551D72A13512}"/>
                </a:ext>
              </a:extLst>
            </p:cNvPr>
            <p:cNvSpPr/>
            <p:nvPr/>
          </p:nvSpPr>
          <p:spPr>
            <a:xfrm>
              <a:off x="316993" y="2571786"/>
              <a:ext cx="3016585" cy="123919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3.</a:t>
              </a:r>
              <a: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Labelling</a:t>
              </a: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9885BD-E837-B748-A616-58985D85DCE1}"/>
                </a:ext>
              </a:extLst>
            </p:cNvPr>
            <p:cNvSpPr/>
            <p:nvPr/>
          </p:nvSpPr>
          <p:spPr>
            <a:xfrm>
              <a:off x="433437" y="2963075"/>
              <a:ext cx="2804587" cy="74525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/>
                <a:t>As active and inactive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427B776-F99C-1B42-902F-2A8BA0C2ABA8}"/>
              </a:ext>
            </a:extLst>
          </p:cNvPr>
          <p:cNvGrpSpPr/>
          <p:nvPr/>
        </p:nvGrpSpPr>
        <p:grpSpPr>
          <a:xfrm>
            <a:off x="4536834" y="3017704"/>
            <a:ext cx="3216226" cy="1331515"/>
            <a:chOff x="3565102" y="3901599"/>
            <a:chExt cx="2770157" cy="954877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C915198-29CE-5248-BF80-D04E7097A247}"/>
                </a:ext>
              </a:extLst>
            </p:cNvPr>
            <p:cNvSpPr/>
            <p:nvPr/>
          </p:nvSpPr>
          <p:spPr>
            <a:xfrm>
              <a:off x="3565102" y="3901599"/>
              <a:ext cx="2770157" cy="95487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63500" dist="38100" dir="5400000" rotWithShape="0">
                <a:srgbClr val="000000">
                  <a:alpha val="76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4.  Fingerprint Generation</a:t>
              </a:r>
            </a:p>
            <a:p>
              <a:pPr marL="342900" indent="-342900" algn="ctr">
                <a:buAutoNum type="arabicPeriod" startAt="2"/>
              </a:pPr>
              <a:endParaRPr lang="en-US" sz="15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CA7A582-CA75-7A44-8367-A147845058D9}"/>
                </a:ext>
              </a:extLst>
            </p:cNvPr>
            <p:cNvSpPr/>
            <p:nvPr/>
          </p:nvSpPr>
          <p:spPr>
            <a:xfrm>
              <a:off x="3819953" y="4250327"/>
              <a:ext cx="2208109" cy="590787"/>
            </a:xfrm>
            <a:prstGeom prst="ellipse">
              <a:avLst/>
            </a:prstGeom>
            <a:gradFill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1">
                    <a:lumMod val="75000"/>
                  </a:schemeClr>
                </a:gs>
                <a:gs pos="17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>
                  <a:solidFill>
                    <a:schemeClr val="tx1"/>
                  </a:solidFill>
                </a:rPr>
                <a:t>Smiles </a:t>
              </a:r>
              <a:r>
                <a:rPr lang="en-US" sz="1450" dirty="0">
                  <a:solidFill>
                    <a:schemeClr val="tx1"/>
                  </a:solidFill>
                  <a:sym typeface="Wingdings" pitchFamily="2" charset="2"/>
                </a:rPr>
                <a:t> FP</a:t>
              </a:r>
              <a:br>
                <a:rPr lang="en-US" sz="1450" dirty="0">
                  <a:solidFill>
                    <a:schemeClr val="tx1"/>
                  </a:solidFill>
                </a:rPr>
              </a:br>
              <a:r>
                <a:rPr lang="en-US" sz="1450" dirty="0">
                  <a:solidFill>
                    <a:schemeClr val="tx1"/>
                  </a:solidFill>
                </a:rPr>
                <a:t>[ Morgan, MACCS, Avalon, RDK, … ] 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1999ABF-1B74-614C-9ADF-5018ACE7B5F5}"/>
              </a:ext>
            </a:extLst>
          </p:cNvPr>
          <p:cNvGrpSpPr/>
          <p:nvPr/>
        </p:nvGrpSpPr>
        <p:grpSpPr>
          <a:xfrm>
            <a:off x="8797636" y="587164"/>
            <a:ext cx="2356972" cy="1131944"/>
            <a:chOff x="3634570" y="4054000"/>
            <a:chExt cx="1765733" cy="755306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390CA5B-BF89-DB40-994D-42BAEBA831C5}"/>
                </a:ext>
              </a:extLst>
            </p:cNvPr>
            <p:cNvSpPr/>
            <p:nvPr/>
          </p:nvSpPr>
          <p:spPr>
            <a:xfrm>
              <a:off x="3634570" y="4054000"/>
              <a:ext cx="1765733" cy="755306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63500" dist="38100" dir="5400000" rotWithShape="0">
                <a:srgbClr val="000000">
                  <a:alpha val="76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700" b="1" dirty="0">
                  <a:solidFill>
                    <a:schemeClr val="accent2">
                      <a:lumMod val="75000"/>
                    </a:schemeClr>
                  </a:solidFill>
                </a:rPr>
                <a:t>5. Model Training</a:t>
              </a:r>
            </a:p>
            <a:p>
              <a:pPr marL="342900" indent="-342900" algn="ctr">
                <a:buAutoNum type="arabicPeriod" startAt="2"/>
              </a:pPr>
              <a:endParaRPr lang="en-US" sz="15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br>
                <a:rPr lang="en-US" sz="1500" b="1" dirty="0">
                  <a:solidFill>
                    <a:schemeClr val="accent2">
                      <a:lumMod val="75000"/>
                    </a:schemeClr>
                  </a:solidFill>
                </a:rPr>
              </a:br>
              <a:endParaRPr lang="en-US" sz="1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EC3BD59-380E-424D-9A6E-2544ACDFB3C6}"/>
                </a:ext>
              </a:extLst>
            </p:cNvPr>
            <p:cNvSpPr/>
            <p:nvPr/>
          </p:nvSpPr>
          <p:spPr>
            <a:xfrm>
              <a:off x="3717503" y="4380502"/>
              <a:ext cx="1620954" cy="370962"/>
            </a:xfrm>
            <a:prstGeom prst="ellipse">
              <a:avLst/>
            </a:prstGeom>
            <a:gradFill>
              <a:gsLst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1">
                    <a:lumMod val="75000"/>
                  </a:schemeClr>
                </a:gs>
                <a:gs pos="17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50" dirty="0">
                  <a:solidFill>
                    <a:schemeClr val="tx1"/>
                  </a:solidFill>
                </a:rPr>
                <a:t>XGB, RF, MLP…</a:t>
              </a: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7E54A74-699E-7E4D-8DEB-D8C9D3EECBC7}"/>
              </a:ext>
            </a:extLst>
          </p:cNvPr>
          <p:cNvSpPr/>
          <p:nvPr/>
        </p:nvSpPr>
        <p:spPr>
          <a:xfrm>
            <a:off x="8375724" y="2859313"/>
            <a:ext cx="3464041" cy="1077218"/>
          </a:xfrm>
          <a:prstGeom prst="ellipse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100000">
                <a:schemeClr val="accent1">
                  <a:lumMod val="75000"/>
                </a:schemeClr>
              </a:gs>
              <a:gs pos="17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6.  Hyper-parameter tuning (</a:t>
            </a:r>
            <a:r>
              <a:rPr lang="en-US" sz="1700" dirty="0" err="1">
                <a:solidFill>
                  <a:schemeClr val="tx1"/>
                </a:solidFill>
              </a:rPr>
              <a:t>GridSearch</a:t>
            </a:r>
            <a:r>
              <a:rPr lang="en-US" sz="17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9" name="Up Arrow 88">
            <a:extLst>
              <a:ext uri="{FF2B5EF4-FFF2-40B4-BE49-F238E27FC236}">
                <a16:creationId xmlns:a16="http://schemas.microsoft.com/office/drawing/2014/main" id="{BF6A132F-D108-A349-9B55-10A80A7CF622}"/>
              </a:ext>
            </a:extLst>
          </p:cNvPr>
          <p:cNvSpPr/>
          <p:nvPr/>
        </p:nvSpPr>
        <p:spPr>
          <a:xfrm rot="10800000">
            <a:off x="1929270" y="2115714"/>
            <a:ext cx="320842" cy="683278"/>
          </a:xfrm>
          <a:prstGeom prst="upArrow">
            <a:avLst>
              <a:gd name="adj1" fmla="val 50001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593B667-605F-004E-A07C-5D4B5CB2BF4E}"/>
              </a:ext>
            </a:extLst>
          </p:cNvPr>
          <p:cNvSpPr/>
          <p:nvPr/>
        </p:nvSpPr>
        <p:spPr>
          <a:xfrm>
            <a:off x="2273535" y="-21842"/>
            <a:ext cx="7682047" cy="707886"/>
          </a:xfrm>
          <a:prstGeom prst="rect">
            <a:avLst/>
          </a:prstGeom>
          <a:noFill/>
          <a:effectLst>
            <a:outerShdw blurRad="1270000" dist="2540000" dir="5400000" algn="ctr" rotWithShape="0">
              <a:srgbClr val="000000">
                <a:alpha val="0"/>
              </a:srgbClr>
            </a:outerShdw>
            <a:softEdge rad="635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 Workflow</a:t>
            </a:r>
          </a:p>
        </p:txBody>
      </p:sp>
      <p:sp>
        <p:nvSpPr>
          <p:cNvPr id="91" name="Up Arrow 90">
            <a:extLst>
              <a:ext uri="{FF2B5EF4-FFF2-40B4-BE49-F238E27FC236}">
                <a16:creationId xmlns:a16="http://schemas.microsoft.com/office/drawing/2014/main" id="{46F27202-2BA4-C848-B7B8-ED5BB0E5DC6F}"/>
              </a:ext>
            </a:extLst>
          </p:cNvPr>
          <p:cNvSpPr/>
          <p:nvPr/>
        </p:nvSpPr>
        <p:spPr>
          <a:xfrm rot="10800000">
            <a:off x="1924899" y="4764350"/>
            <a:ext cx="344069" cy="634517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 Arrow 91">
            <a:extLst>
              <a:ext uri="{FF2B5EF4-FFF2-40B4-BE49-F238E27FC236}">
                <a16:creationId xmlns:a16="http://schemas.microsoft.com/office/drawing/2014/main" id="{2CE559C2-DE81-5846-A391-18BAD8D56379}"/>
              </a:ext>
            </a:extLst>
          </p:cNvPr>
          <p:cNvSpPr/>
          <p:nvPr/>
        </p:nvSpPr>
        <p:spPr>
          <a:xfrm rot="3197237" flipH="1">
            <a:off x="4432022" y="4219644"/>
            <a:ext cx="354609" cy="2012727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 Arrow 92">
            <a:extLst>
              <a:ext uri="{FF2B5EF4-FFF2-40B4-BE49-F238E27FC236}">
                <a16:creationId xmlns:a16="http://schemas.microsoft.com/office/drawing/2014/main" id="{426BDF5D-2051-E149-974C-1334A163707C}"/>
              </a:ext>
            </a:extLst>
          </p:cNvPr>
          <p:cNvSpPr/>
          <p:nvPr/>
        </p:nvSpPr>
        <p:spPr>
          <a:xfrm rot="10800000">
            <a:off x="9859439" y="1819495"/>
            <a:ext cx="344069" cy="915478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 Arrow 93">
            <a:extLst>
              <a:ext uri="{FF2B5EF4-FFF2-40B4-BE49-F238E27FC236}">
                <a16:creationId xmlns:a16="http://schemas.microsoft.com/office/drawing/2014/main" id="{CFD14ABB-8071-944E-BFDA-EBED6B1289B0}"/>
              </a:ext>
            </a:extLst>
          </p:cNvPr>
          <p:cNvSpPr/>
          <p:nvPr/>
        </p:nvSpPr>
        <p:spPr>
          <a:xfrm rot="10800000">
            <a:off x="9859438" y="4060871"/>
            <a:ext cx="344069" cy="933825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>
            <a:extLst>
              <a:ext uri="{FF2B5EF4-FFF2-40B4-BE49-F238E27FC236}">
                <a16:creationId xmlns:a16="http://schemas.microsoft.com/office/drawing/2014/main" id="{FC3DD9AC-DBE0-6B4A-AE3E-0831D4E9F0EB}"/>
              </a:ext>
            </a:extLst>
          </p:cNvPr>
          <p:cNvSpPr/>
          <p:nvPr/>
        </p:nvSpPr>
        <p:spPr>
          <a:xfrm rot="2973631">
            <a:off x="7450494" y="959478"/>
            <a:ext cx="383786" cy="2123788"/>
          </a:xfrm>
          <a:prstGeom prst="upArrow">
            <a:avLst>
              <a:gd name="adj1" fmla="val 48414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423C9FEE-0718-194C-A617-075AA4ED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87" y="1372667"/>
            <a:ext cx="1665206" cy="8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ACFC3-6FD4-C146-8227-305ED9CF0437}"/>
              </a:ext>
            </a:extLst>
          </p:cNvPr>
          <p:cNvSpPr/>
          <p:nvPr/>
        </p:nvSpPr>
        <p:spPr>
          <a:xfrm>
            <a:off x="2839364" y="0"/>
            <a:ext cx="6513322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Things I learned: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9A6945-2B08-764C-A29E-D6187CB3D403}"/>
              </a:ext>
            </a:extLst>
          </p:cNvPr>
          <p:cNvCxnSpPr>
            <a:cxnSpLocks/>
          </p:cNvCxnSpPr>
          <p:nvPr/>
        </p:nvCxnSpPr>
        <p:spPr>
          <a:xfrm>
            <a:off x="5657850" y="1126894"/>
            <a:ext cx="0" cy="5731106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F86F44-6490-FB45-B0E1-4A8555F38C54}"/>
              </a:ext>
            </a:extLst>
          </p:cNvPr>
          <p:cNvSpPr txBox="1"/>
          <p:nvPr/>
        </p:nvSpPr>
        <p:spPr>
          <a:xfrm>
            <a:off x="5940377" y="1125075"/>
            <a:ext cx="5986382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Soft Skills:</a:t>
            </a:r>
          </a:p>
          <a:p>
            <a:pPr marL="342900" indent="-342900">
              <a:buAutoNum type="arabicPeriod"/>
            </a:pPr>
            <a:r>
              <a:rPr lang="en-US" sz="2800" dirty="0"/>
              <a:t>Attended a conference at </a:t>
            </a:r>
            <a:br>
              <a:rPr lang="en-US" sz="2800" dirty="0"/>
            </a:br>
            <a:r>
              <a:rPr lang="en-US" sz="2800" dirty="0"/>
              <a:t>Albuquerque, UNM. This helped</a:t>
            </a:r>
            <a:br>
              <a:rPr lang="en-US" sz="2800" dirty="0"/>
            </a:br>
            <a:r>
              <a:rPr lang="en-US" sz="2800" dirty="0"/>
              <a:t>me connect with professors and gave</a:t>
            </a:r>
            <a:br>
              <a:rPr lang="en-US" sz="2800" dirty="0"/>
            </a:br>
            <a:r>
              <a:rPr lang="en-US" sz="2800" dirty="0"/>
              <a:t>me new insights for my project.    </a:t>
            </a:r>
          </a:p>
          <a:p>
            <a:pPr marL="342900" indent="-342900">
              <a:buAutoNum type="arabicPeriod"/>
            </a:pPr>
            <a:r>
              <a:rPr lang="en-US" sz="2800" dirty="0"/>
              <a:t>Attended different talks at UTEP,</a:t>
            </a:r>
            <a:br>
              <a:rPr lang="en-US" sz="2800" dirty="0"/>
            </a:br>
            <a:r>
              <a:rPr lang="en-US" sz="2800" dirty="0"/>
              <a:t>in the field of combinatorial </a:t>
            </a:r>
            <a:r>
              <a:rPr lang="en-US" sz="2800" dirty="0" err="1"/>
              <a:t>algo</a:t>
            </a:r>
            <a:r>
              <a:rPr lang="en-US" sz="2800" dirty="0"/>
              <a:t>.,</a:t>
            </a:r>
            <a:br>
              <a:rPr lang="en-US" sz="2800" dirty="0"/>
            </a:br>
            <a:r>
              <a:rPr lang="en-US" sz="2800" dirty="0"/>
              <a:t>machine learning and was a part of</a:t>
            </a:r>
            <a:br>
              <a:rPr lang="en-US" sz="2800" dirty="0"/>
            </a:br>
            <a:r>
              <a:rPr lang="en-US" sz="2800" dirty="0"/>
              <a:t>Google and Microsoft workshops. </a:t>
            </a:r>
          </a:p>
          <a:p>
            <a:pPr marL="342900" indent="-342900">
              <a:buAutoNum type="arabicPeriod"/>
            </a:pPr>
            <a:r>
              <a:rPr lang="en-US" sz="2800" dirty="0"/>
              <a:t>Regular one-one discussions and </a:t>
            </a:r>
            <a:br>
              <a:rPr lang="en-US" sz="2800" dirty="0"/>
            </a:br>
            <a:r>
              <a:rPr lang="en-US" sz="2800" dirty="0"/>
              <a:t>learning sessions with Suman Sir and</a:t>
            </a:r>
            <a:br>
              <a:rPr lang="en-US" sz="2800" dirty="0"/>
            </a:br>
            <a:r>
              <a:rPr lang="en-US" sz="2800" dirty="0"/>
              <a:t>Vaibhav Sir have helped me approach</a:t>
            </a:r>
            <a:br>
              <a:rPr lang="en-US" sz="2800" dirty="0"/>
            </a:br>
            <a:r>
              <a:rPr lang="en-US" sz="2800" dirty="0"/>
              <a:t>any problem with clarity.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929A8-3655-8841-8F87-84227052FF9F}"/>
              </a:ext>
            </a:extLst>
          </p:cNvPr>
          <p:cNvSpPr txBox="1"/>
          <p:nvPr/>
        </p:nvSpPr>
        <p:spPr>
          <a:xfrm>
            <a:off x="150212" y="1125075"/>
            <a:ext cx="537820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Technological Side:</a:t>
            </a:r>
          </a:p>
          <a:p>
            <a:pPr marL="342900" indent="-342900">
              <a:buAutoNum type="arabicPeriod"/>
            </a:pPr>
            <a:r>
              <a:rPr lang="en-US" sz="2800" dirty="0"/>
              <a:t>Toolkit: </a:t>
            </a:r>
            <a:r>
              <a:rPr lang="en-US" sz="2800" dirty="0" err="1"/>
              <a:t>Knime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Module: </a:t>
            </a:r>
            <a:r>
              <a:rPr lang="en-US" sz="2800" dirty="0" err="1"/>
              <a:t>RDKit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Languages: SQL, PHP</a:t>
            </a:r>
          </a:p>
          <a:p>
            <a:pPr marL="342900" indent="-342900">
              <a:buFontTx/>
              <a:buAutoNum type="arabicPeriod"/>
            </a:pPr>
            <a:r>
              <a:rPr lang="en-US" sz="2800" dirty="0"/>
              <a:t>Gained knowledge on using</a:t>
            </a:r>
            <a:br>
              <a:rPr lang="en-US" sz="2800" dirty="0"/>
            </a:br>
            <a:r>
              <a:rPr lang="en-US" sz="2800" dirty="0"/>
              <a:t>different types features</a:t>
            </a:r>
            <a:br>
              <a:rPr lang="en-US" sz="2800" dirty="0"/>
            </a:br>
            <a:r>
              <a:rPr lang="en-US" sz="2800" dirty="0"/>
              <a:t>(Descriptors/FPs) </a:t>
            </a:r>
          </a:p>
          <a:p>
            <a:pPr marL="342900" indent="-342900">
              <a:buAutoNum type="arabicPeriod"/>
            </a:pPr>
            <a:r>
              <a:rPr lang="en-US" sz="2800" dirty="0"/>
              <a:t>Using remote machines (clusters)</a:t>
            </a:r>
          </a:p>
          <a:p>
            <a:pPr marL="342900" indent="-342900">
              <a:buAutoNum type="arabicPeriod"/>
            </a:pPr>
            <a:r>
              <a:rPr lang="en-US" sz="2800" dirty="0"/>
              <a:t>Use-case of containers (Docker)</a:t>
            </a:r>
          </a:p>
          <a:p>
            <a:pPr marL="342900" indent="-342900">
              <a:buAutoNum type="arabicPeriod"/>
            </a:pPr>
            <a:r>
              <a:rPr lang="en-US" sz="2800" dirty="0"/>
              <a:t>Writing API using PHP and flask</a:t>
            </a:r>
          </a:p>
          <a:p>
            <a:pPr marL="342900" indent="-342900">
              <a:buAutoNum type="arabicPeriod"/>
            </a:pPr>
            <a:r>
              <a:rPr lang="en-US" sz="2800" dirty="0"/>
              <a:t>Using launcher for parallel model</a:t>
            </a:r>
            <a:br>
              <a:rPr lang="en-US" sz="2800" dirty="0"/>
            </a:br>
            <a:r>
              <a:rPr lang="en-US" sz="2800" dirty="0"/>
              <a:t>training</a:t>
            </a:r>
          </a:p>
          <a:p>
            <a:pPr marL="342900" indent="-342900">
              <a:buAutoNum type="arabicPeriod"/>
            </a:pPr>
            <a:r>
              <a:rPr lang="en-US" sz="2800" dirty="0" err="1"/>
              <a:t>GridSearch</a:t>
            </a:r>
            <a:r>
              <a:rPr lang="en-US" sz="2800" dirty="0"/>
              <a:t> for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2346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582157-21E8-1C49-8E85-E9AF25FF9D73}"/>
              </a:ext>
            </a:extLst>
          </p:cNvPr>
          <p:cNvSpPr/>
          <p:nvPr/>
        </p:nvSpPr>
        <p:spPr>
          <a:xfrm>
            <a:off x="2640844" y="772067"/>
            <a:ext cx="6063648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9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602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801F90-42BF-0441-B9FC-8C69D17E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D34B1-92A7-4243-9085-B6E931F14FC6}"/>
              </a:ext>
            </a:extLst>
          </p:cNvPr>
          <p:cNvSpPr txBox="1"/>
          <p:nvPr/>
        </p:nvSpPr>
        <p:spPr>
          <a:xfrm>
            <a:off x="263471" y="1507761"/>
            <a:ext cx="113864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000" dirty="0"/>
              <a:t>Data for Phase I and II (Inhibitor, Substrate and </a:t>
            </a:r>
            <a:br>
              <a:rPr lang="en-US" sz="4000" dirty="0"/>
            </a:br>
            <a:r>
              <a:rPr lang="en-US" sz="4000" dirty="0"/>
              <a:t>Inducer) collected from </a:t>
            </a:r>
            <a:r>
              <a:rPr lang="en-US" sz="4000" dirty="0" err="1"/>
              <a:t>SuperCYP</a:t>
            </a:r>
            <a:r>
              <a:rPr lang="en-US" sz="4000" dirty="0"/>
              <a:t>, </a:t>
            </a:r>
            <a:r>
              <a:rPr lang="en-US" sz="4000" dirty="0" err="1"/>
              <a:t>DrugBank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using web scraping (python library - Selenium)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/>
              <a:t>Data for 87 targets mapped to 1525 ligands found.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/>
              <a:t>Models for 9 Phase I enzymes (1A1, 1A2, 2C8, </a:t>
            </a:r>
            <a:br>
              <a:rPr lang="en-US" sz="4000" dirty="0"/>
            </a:br>
            <a:r>
              <a:rPr lang="en-US" sz="4000" dirty="0"/>
              <a:t>2C9, 2C19, 2D6, 2E1, 3A4, 3A5) and 5 Phase II </a:t>
            </a:r>
            <a:br>
              <a:rPr lang="en-US" sz="4000" dirty="0"/>
            </a:br>
            <a:r>
              <a:rPr lang="en-US" sz="4000" dirty="0"/>
              <a:t>enzymes (GST, UGT, SUL, MET, NAT) developed.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70CC9B-4D76-7945-A446-8BB77B60BE05}"/>
              </a:ext>
            </a:extLst>
          </p:cNvPr>
          <p:cNvSpPr/>
          <p:nvPr/>
        </p:nvSpPr>
        <p:spPr>
          <a:xfrm>
            <a:off x="2364883" y="0"/>
            <a:ext cx="6939721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Data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13425-C706-0343-BC2F-5D9CAC81E32F}"/>
              </a:ext>
            </a:extLst>
          </p:cNvPr>
          <p:cNvSpPr txBox="1"/>
          <p:nvPr/>
        </p:nvSpPr>
        <p:spPr>
          <a:xfrm>
            <a:off x="1021567" y="5908966"/>
            <a:ext cx="82830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SuperCYP</a:t>
            </a:r>
            <a:r>
              <a:rPr lang="en-US" sz="1000" dirty="0"/>
              <a:t> - Structural Bioinformatics Group." </a:t>
            </a:r>
            <a:r>
              <a:rPr lang="en-US" sz="1000" u="sng" dirty="0">
                <a:hlinkClick r:id="rId2"/>
              </a:rPr>
              <a:t>http://bioinformatics.charite.de/supercyp/</a:t>
            </a:r>
            <a:r>
              <a:rPr lang="en-US" sz="1000" dirty="0"/>
              <a:t>. Accessed 27 Nov. 2019.</a:t>
            </a:r>
          </a:p>
          <a:p>
            <a:br>
              <a:rPr lang="en-US" sz="1000" dirty="0"/>
            </a:br>
            <a:r>
              <a:rPr lang="en-US" sz="1000" dirty="0"/>
              <a:t>"Prediction of Cytochrome P450 3A4, 2D6, and 2C9 Inhibitors ...." </a:t>
            </a:r>
            <a:r>
              <a:rPr lang="en-US" sz="1000" u="sng" dirty="0">
                <a:hlinkClick r:id="rId3"/>
              </a:rPr>
              <a:t>http://pubs.acs.org/doi/abs/10.1021/ci0500536</a:t>
            </a:r>
            <a:r>
              <a:rPr lang="en-US" sz="1000" dirty="0"/>
              <a:t>. Accessed 27 Nov. 2019.</a:t>
            </a:r>
          </a:p>
          <a:p>
            <a:br>
              <a:rPr lang="en-US" sz="1000" dirty="0"/>
            </a:br>
            <a:r>
              <a:rPr lang="en-US" sz="1000" dirty="0"/>
              <a:t> "Prediction of CYP450 Enzyme-Substrate Selectivity Based on ...." 11 Oct. 2019, </a:t>
            </a:r>
            <a:r>
              <a:rPr lang="en-US" sz="1000" u="sng" dirty="0">
                <a:hlinkClick r:id="rId4"/>
              </a:rPr>
              <a:t>https://www.ncbi.nlm.nih.gov/pubmed/31603319</a:t>
            </a:r>
            <a:r>
              <a:rPr lang="en-US" sz="1000" dirty="0"/>
              <a:t>. Accessed 27 Nov. 2019.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5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F911B-E937-384A-A900-9D3C81809161}"/>
              </a:ext>
            </a:extLst>
          </p:cNvPr>
          <p:cNvSpPr txBox="1"/>
          <p:nvPr/>
        </p:nvSpPr>
        <p:spPr>
          <a:xfrm>
            <a:off x="728440" y="1224967"/>
            <a:ext cx="1001722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n-US" sz="4400" dirty="0"/>
              <a:t>Smiles converted to Canonical Smiles.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Duplicate Smiles removed.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Split the data into 2 parts : +</a:t>
            </a:r>
            <a:r>
              <a:rPr lang="en-US" sz="4400" dirty="0" err="1"/>
              <a:t>ve</a:t>
            </a:r>
            <a:r>
              <a:rPr lang="en-US" sz="4400" dirty="0"/>
              <a:t> and –</a:t>
            </a:r>
            <a:r>
              <a:rPr lang="en-US" sz="4400" dirty="0" err="1"/>
              <a:t>ve</a:t>
            </a:r>
            <a:r>
              <a:rPr lang="en-US" sz="4400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Label all the +</a:t>
            </a:r>
            <a:r>
              <a:rPr lang="en-US" sz="4400" dirty="0" err="1"/>
              <a:t>ve</a:t>
            </a:r>
            <a:r>
              <a:rPr lang="en-US" sz="4400" dirty="0"/>
              <a:t> as ‘1’, remove </a:t>
            </a:r>
            <a:br>
              <a:rPr lang="en-US" sz="4400" dirty="0"/>
            </a:br>
            <a:r>
              <a:rPr lang="en-US" sz="4400" dirty="0"/>
              <a:t>duplicate smiles.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Label –</a:t>
            </a:r>
            <a:r>
              <a:rPr lang="en-US" sz="4400" dirty="0" err="1"/>
              <a:t>ve</a:t>
            </a:r>
            <a:r>
              <a:rPr lang="en-US" sz="4400" dirty="0"/>
              <a:t> as ‘0’.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No –</a:t>
            </a:r>
            <a:r>
              <a:rPr lang="en-US" sz="4400" dirty="0" err="1"/>
              <a:t>ve</a:t>
            </a:r>
            <a:r>
              <a:rPr lang="en-US" sz="4400" dirty="0"/>
              <a:t> data should lie in +</a:t>
            </a:r>
            <a:r>
              <a:rPr lang="en-US" sz="4400" dirty="0" err="1"/>
              <a:t>ve</a:t>
            </a:r>
            <a:r>
              <a:rPr lang="en-US" sz="4400" dirty="0"/>
              <a:t> set.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400" dirty="0"/>
              <a:t>Concatenate the two.</a:t>
            </a:r>
          </a:p>
          <a:p>
            <a:pPr marL="742950" indent="-742950">
              <a:buFont typeface="+mj-lt"/>
              <a:buAutoNum type="alphaLcParenR"/>
            </a:pPr>
            <a:endParaRPr lang="en-US" sz="44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98D1D-7893-7141-9AE5-1FBBBD83089B}"/>
              </a:ext>
            </a:extLst>
          </p:cNvPr>
          <p:cNvSpPr/>
          <p:nvPr/>
        </p:nvSpPr>
        <p:spPr>
          <a:xfrm>
            <a:off x="0" y="132360"/>
            <a:ext cx="12240659" cy="109260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Data Preprocessing and Labelled</a:t>
            </a:r>
          </a:p>
        </p:txBody>
      </p:sp>
    </p:spTree>
    <p:extLst>
      <p:ext uri="{BB962C8B-B14F-4D97-AF65-F5344CB8AC3E}">
        <p14:creationId xmlns:p14="http://schemas.microsoft.com/office/powerpoint/2010/main" val="396387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D3A0A-C853-EC40-9DE2-1C634E3B5930}"/>
              </a:ext>
            </a:extLst>
          </p:cNvPr>
          <p:cNvSpPr/>
          <p:nvPr/>
        </p:nvSpPr>
        <p:spPr>
          <a:xfrm>
            <a:off x="753787" y="265250"/>
            <a:ext cx="10292562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Format of Labelled Data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8432BD-9EA8-6849-9E8C-23FBF494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113"/>
            <a:ext cx="12192000" cy="31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3B66D9BD-0697-764A-8997-0615698C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0" y="0"/>
            <a:ext cx="2154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8082D-208A-A341-A9DF-47A040C90550}"/>
              </a:ext>
            </a:extLst>
          </p:cNvPr>
          <p:cNvSpPr txBox="1"/>
          <p:nvPr/>
        </p:nvSpPr>
        <p:spPr>
          <a:xfrm>
            <a:off x="0" y="2200275"/>
            <a:ext cx="68614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Summary of the Dataset:-</a:t>
            </a:r>
          </a:p>
        </p:txBody>
      </p:sp>
    </p:spTree>
    <p:extLst>
      <p:ext uri="{BB962C8B-B14F-4D97-AF65-F5344CB8AC3E}">
        <p14:creationId xmlns:p14="http://schemas.microsoft.com/office/powerpoint/2010/main" val="1543425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1430</Words>
  <Application>Microsoft Macintosh PowerPoint</Application>
  <PresentationFormat>Widescreen</PresentationFormat>
  <Paragraphs>296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Srijan Verma</dc:creator>
  <cp:lastModifiedBy>Srijan Verma</cp:lastModifiedBy>
  <cp:revision>3</cp:revision>
  <dcterms:created xsi:type="dcterms:W3CDTF">2019-12-06T09:22:14Z</dcterms:created>
  <dcterms:modified xsi:type="dcterms:W3CDTF">2019-12-06T14:42:26Z</dcterms:modified>
</cp:coreProperties>
</file>